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0"/>
  </p:notesMasterIdLst>
  <p:handoutMasterIdLst>
    <p:handoutMasterId r:id="rId31"/>
  </p:handoutMasterIdLst>
  <p:sldIdLst>
    <p:sldId id="256" r:id="rId2"/>
    <p:sldId id="260" r:id="rId3"/>
    <p:sldId id="261" r:id="rId4"/>
    <p:sldId id="285" r:id="rId5"/>
    <p:sldId id="310" r:id="rId6"/>
    <p:sldId id="282" r:id="rId7"/>
    <p:sldId id="289" r:id="rId8"/>
    <p:sldId id="288" r:id="rId9"/>
    <p:sldId id="290" r:id="rId10"/>
    <p:sldId id="283" r:id="rId11"/>
    <p:sldId id="291" r:id="rId12"/>
    <p:sldId id="303" r:id="rId13"/>
    <p:sldId id="304" r:id="rId14"/>
    <p:sldId id="262" r:id="rId15"/>
    <p:sldId id="307" r:id="rId16"/>
    <p:sldId id="294" r:id="rId17"/>
    <p:sldId id="305" r:id="rId18"/>
    <p:sldId id="292" r:id="rId19"/>
    <p:sldId id="306" r:id="rId20"/>
    <p:sldId id="295" r:id="rId21"/>
    <p:sldId id="293" r:id="rId22"/>
    <p:sldId id="298" r:id="rId23"/>
    <p:sldId id="296" r:id="rId24"/>
    <p:sldId id="308" r:id="rId25"/>
    <p:sldId id="301" r:id="rId26"/>
    <p:sldId id="300" r:id="rId27"/>
    <p:sldId id="302" r:id="rId28"/>
    <p:sldId id="309" r:id="rId29"/>
  </p:sldIdLst>
  <p:sldSz cx="9144000" cy="6858000" type="screen4x3"/>
  <p:notesSz cx="6797675" cy="99266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F0EE"/>
    <a:srgbClr val="144AEB"/>
    <a:srgbClr val="FF0066"/>
    <a:srgbClr val="FFFE02"/>
    <a:srgbClr val="F80308"/>
    <a:srgbClr val="6612B2"/>
    <a:srgbClr val="A758EE"/>
    <a:srgbClr val="C1C1C1"/>
    <a:srgbClr val="0DAF0D"/>
    <a:srgbClr val="FD99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206E7D8-19CA-1743-AC02-24D49D887446}" v="105" dt="2019-03-20T14:06:11.58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7850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208" y="3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831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831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9AF9C2-E781-415F-AD58-ECBA12D10A34}" type="datetimeFigureOut">
              <a:rPr lang="ko-KR" altLang="en-US" smtClean="0"/>
              <a:t>2019. 3. 25.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28323"/>
            <a:ext cx="2946400" cy="49831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49688" y="9428323"/>
            <a:ext cx="2946400" cy="49831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4769A4-463D-4806-B8F3-2A520418AB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4752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4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694B03-ACCE-4F3B-8CA1-4A1F2158852F}" type="datetimeFigureOut">
              <a:rPr lang="ko-KR" altLang="en-US" smtClean="0"/>
              <a:t>2019. 3. 25.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65225" y="1241425"/>
            <a:ext cx="44672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1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4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194EA2-04A5-451B-9A5D-344C9D8AFF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9507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0DB95-99D2-4A51-95E2-C065FB3047F2}" type="datetimeFigureOut">
              <a:rPr lang="ko-KR" altLang="en-US" smtClean="0"/>
              <a:t>2019. 3. 25.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87168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0DB95-99D2-4A51-95E2-C065FB3047F2}" type="datetimeFigureOut">
              <a:rPr lang="ko-KR" altLang="en-US" smtClean="0"/>
              <a:t>2019. 3. 25.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04882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0DB95-99D2-4A51-95E2-C065FB3047F2}" type="datetimeFigureOut">
              <a:rPr lang="ko-KR" altLang="en-US" smtClean="0"/>
              <a:t>2019. 3. 25.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5500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j-ea"/>
                <a:ea typeface="+mj-ea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+mn-ea"/>
                <a:ea typeface="+mn-ea"/>
              </a:defRPr>
            </a:lvl1pPr>
            <a:lvl2pPr>
              <a:defRPr>
                <a:latin typeface="+mn-ea"/>
                <a:ea typeface="+mn-ea"/>
              </a:defRPr>
            </a:lvl2pPr>
            <a:lvl3pPr>
              <a:defRPr>
                <a:latin typeface="+mn-ea"/>
                <a:ea typeface="+mn-ea"/>
              </a:defRPr>
            </a:lvl3pPr>
            <a:lvl4pPr>
              <a:defRPr>
                <a:latin typeface="+mn-ea"/>
                <a:ea typeface="+mn-ea"/>
              </a:defRPr>
            </a:lvl4pPr>
            <a:lvl5pPr>
              <a:defRPr>
                <a:latin typeface="+mn-ea"/>
                <a:ea typeface="+mn-ea"/>
              </a:defRPr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0DB95-99D2-4A51-95E2-C065FB3047F2}" type="datetimeFigureOut">
              <a:rPr lang="ko-KR" altLang="en-US" smtClean="0"/>
              <a:t>2019. 3. 25.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0861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0DB95-99D2-4A51-95E2-C065FB3047F2}" type="datetimeFigureOut">
              <a:rPr lang="ko-KR" altLang="en-US" smtClean="0"/>
              <a:t>2019. 3. 25.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49468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0DB95-99D2-4A51-95E2-C065FB3047F2}" type="datetimeFigureOut">
              <a:rPr lang="ko-KR" altLang="en-US" smtClean="0"/>
              <a:t>2019. 3. 25.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94421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0DB95-99D2-4A51-95E2-C065FB3047F2}" type="datetimeFigureOut">
              <a:rPr lang="ko-KR" altLang="en-US" smtClean="0"/>
              <a:t>2019. 3. 25.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77187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0DB95-99D2-4A51-95E2-C065FB3047F2}" type="datetimeFigureOut">
              <a:rPr lang="ko-KR" altLang="en-US" smtClean="0"/>
              <a:t>2019. 3. 25.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02636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0DB95-99D2-4A51-95E2-C065FB3047F2}" type="datetimeFigureOut">
              <a:rPr lang="ko-KR" altLang="en-US" smtClean="0"/>
              <a:t>2019. 3. 25.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13020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0DB95-99D2-4A51-95E2-C065FB3047F2}" type="datetimeFigureOut">
              <a:rPr lang="ko-KR" altLang="en-US" smtClean="0"/>
              <a:t>2019. 3. 25.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85422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0DB95-99D2-4A51-95E2-C065FB3047F2}" type="datetimeFigureOut">
              <a:rPr lang="ko-KR" altLang="en-US" smtClean="0"/>
              <a:t>2019. 3. 25.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75516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40DB95-99D2-4A51-95E2-C065FB3047F2}" type="datetimeFigureOut">
              <a:rPr lang="ko-KR" altLang="en-US" smtClean="0"/>
              <a:t>2019. 3. 25.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04754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jpg"/><Relationship Id="rId4" Type="http://schemas.openxmlformats.org/officeDocument/2006/relationships/image" Target="../media/image27.jp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사물인터넷</a:t>
            </a:r>
            <a:r>
              <a:rPr lang="en-US" altLang="ko-KR" dirty="0"/>
              <a:t>(IoT) </a:t>
            </a:r>
            <a:br>
              <a:rPr lang="en-US" altLang="ko-KR" dirty="0"/>
            </a:br>
            <a:r>
              <a:rPr lang="ko-KR" altLang="en-US" dirty="0"/>
              <a:t>프로그래밍 기초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999780" y="4079875"/>
            <a:ext cx="7660341" cy="1655762"/>
          </a:xfrm>
        </p:spPr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스위치</a:t>
            </a:r>
            <a:r>
              <a:rPr lang="en-US" altLang="ko-KR" dirty="0"/>
              <a:t>(</a:t>
            </a:r>
            <a:r>
              <a:rPr lang="ko-KR" altLang="en-US" dirty="0"/>
              <a:t>푸시 버튼</a:t>
            </a:r>
            <a:r>
              <a:rPr lang="en-US" altLang="ko-KR" dirty="0"/>
              <a:t>)</a:t>
            </a:r>
            <a:r>
              <a:rPr lang="ko-KR" altLang="en-US" dirty="0"/>
              <a:t> 사용하기</a:t>
            </a:r>
          </a:p>
        </p:txBody>
      </p:sp>
    </p:spTree>
    <p:extLst>
      <p:ext uri="{BB962C8B-B14F-4D97-AF65-F5344CB8AC3E}">
        <p14:creationId xmlns:p14="http://schemas.microsoft.com/office/powerpoint/2010/main" val="39786782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2"/>
          <p:cNvSpPr txBox="1">
            <a:spLocks/>
          </p:cNvSpPr>
          <p:nvPr/>
        </p:nvSpPr>
        <p:spPr>
          <a:xfrm>
            <a:off x="82128" y="1130212"/>
            <a:ext cx="8239125" cy="131812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</a:pPr>
            <a:r>
              <a:rPr lang="ko-KR" altLang="en-US" dirty="0"/>
              <a:t>불완전한 회로 연결</a:t>
            </a:r>
            <a:r>
              <a:rPr lang="en-US" altLang="ko-KR" dirty="0"/>
              <a:t>, </a:t>
            </a:r>
            <a:r>
              <a:rPr lang="ko-KR" altLang="en-US" dirty="0"/>
              <a:t>주변의 자기장 등 영향으로 불규칙한 신호</a:t>
            </a:r>
            <a:r>
              <a:rPr lang="en-US" altLang="ko-KR" dirty="0"/>
              <a:t>(</a:t>
            </a:r>
            <a:r>
              <a:rPr lang="ko-KR" altLang="en-US" dirty="0" err="1"/>
              <a:t>노이즈</a:t>
            </a:r>
            <a:r>
              <a:rPr lang="en-US" altLang="ko-KR" dirty="0"/>
              <a:t>) </a:t>
            </a:r>
            <a:r>
              <a:rPr lang="ko-KR" altLang="en-US" dirty="0"/>
              <a:t>발생 </a:t>
            </a:r>
            <a:endParaRPr lang="en-US" altLang="ko-KR" dirty="0"/>
          </a:p>
          <a:p>
            <a:pPr lvl="1">
              <a:lnSpc>
                <a:spcPct val="100000"/>
              </a:lnSpc>
            </a:pPr>
            <a:r>
              <a:rPr lang="en-US" altLang="ko-KR" dirty="0"/>
              <a:t>7</a:t>
            </a:r>
            <a:r>
              <a:rPr lang="ko-KR" altLang="en-US" dirty="0"/>
              <a:t>번 핀 </a:t>
            </a:r>
            <a:r>
              <a:rPr lang="en-US" altLang="ko-KR" dirty="0"/>
              <a:t>: </a:t>
            </a:r>
            <a:r>
              <a:rPr lang="en-US" altLang="ko-KR" dirty="0" err="1"/>
              <a:t>digitalRead</a:t>
            </a:r>
            <a:r>
              <a:rPr lang="en-US" altLang="ko-KR" dirty="0"/>
              <a:t>(7)</a:t>
            </a:r>
            <a:endParaRPr lang="ko-KR" altLang="en-US" dirty="0"/>
          </a:p>
          <a:p>
            <a:pPr lvl="1"/>
            <a:endParaRPr lang="en-US" altLang="ko-KR" dirty="0"/>
          </a:p>
        </p:txBody>
      </p:sp>
      <p:sp>
        <p:nvSpPr>
          <p:cNvPr id="9" name="제목 1"/>
          <p:cNvSpPr txBox="1">
            <a:spLocks/>
          </p:cNvSpPr>
          <p:nvPr/>
        </p:nvSpPr>
        <p:spPr>
          <a:xfrm>
            <a:off x="628650" y="365127"/>
            <a:ext cx="8237444" cy="89889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err="1"/>
              <a:t>플로팅</a:t>
            </a:r>
            <a:r>
              <a:rPr lang="en-US" altLang="ko-KR" dirty="0"/>
              <a:t>(floating) </a:t>
            </a:r>
            <a:r>
              <a:rPr lang="ko-KR" altLang="en-US" dirty="0"/>
              <a:t>현상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1129207" y="2592712"/>
            <a:ext cx="7042693" cy="3237447"/>
            <a:chOff x="1129207" y="2592712"/>
            <a:chExt cx="7042693" cy="3237447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9207" y="2592712"/>
              <a:ext cx="7042693" cy="3237447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6696433" y="3267551"/>
              <a:ext cx="30250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/>
                <a:t>7</a:t>
              </a:r>
              <a:endParaRPr lang="ko-KR" altLang="en-US" sz="28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9565517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57A5A19C-5FB8-824C-AC41-DBE7A5E58E80}"/>
              </a:ext>
            </a:extLst>
          </p:cNvPr>
          <p:cNvSpPr txBox="1"/>
          <p:nvPr/>
        </p:nvSpPr>
        <p:spPr>
          <a:xfrm>
            <a:off x="4766154" y="613588"/>
            <a:ext cx="429642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버튼 </a:t>
            </a:r>
            <a:r>
              <a:rPr kumimoji="1" lang="en-US" altLang="ko-KR" dirty="0"/>
              <a:t>OFF : </a:t>
            </a:r>
            <a:r>
              <a:rPr kumimoji="1" lang="ko-KR" altLang="en-US" dirty="0" err="1"/>
              <a:t>플로팅</a:t>
            </a:r>
            <a:r>
              <a:rPr kumimoji="1" lang="ko-KR" altLang="en-US" dirty="0"/>
              <a:t> 현상 발생 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 불규칙한 신호</a:t>
            </a:r>
            <a:r>
              <a:rPr kumimoji="1" lang="en-US" altLang="ko-KR" dirty="0"/>
              <a:t> </a:t>
            </a:r>
            <a:r>
              <a:rPr kumimoji="1" lang="en-US" altLang="ko-KR" dirty="0">
                <a:solidFill>
                  <a:srgbClr val="FF0000"/>
                </a:solidFill>
              </a:rPr>
              <a:t>0(LOW), 1(LOW)</a:t>
            </a:r>
            <a:r>
              <a:rPr kumimoji="1" lang="ko-KR" altLang="en-US" dirty="0">
                <a:solidFill>
                  <a:srgbClr val="FF0000"/>
                </a:solidFill>
              </a:rPr>
              <a:t> </a:t>
            </a:r>
            <a:endParaRPr kumimoji="1" lang="en-US" altLang="ko-KR" dirty="0">
              <a:solidFill>
                <a:srgbClr val="FF0000"/>
              </a:solidFill>
            </a:endParaRPr>
          </a:p>
          <a:p>
            <a:r>
              <a:rPr kumimoji="1" lang="ko-KR" altLang="en-US" dirty="0"/>
              <a:t>   </a:t>
            </a:r>
            <a:r>
              <a:rPr kumimoji="1" lang="en-US" altLang="ko-KR" dirty="0">
                <a:solidFill>
                  <a:srgbClr val="FF0000"/>
                </a:solidFill>
              </a:rPr>
              <a:t>0</a:t>
            </a:r>
          </a:p>
          <a:p>
            <a:r>
              <a:rPr kumimoji="1" lang="ko-KR" altLang="en-US" dirty="0">
                <a:solidFill>
                  <a:srgbClr val="FF0000"/>
                </a:solidFill>
              </a:rPr>
              <a:t>   </a:t>
            </a:r>
            <a:r>
              <a:rPr kumimoji="1" lang="en-US" altLang="ko-KR" dirty="0">
                <a:solidFill>
                  <a:srgbClr val="FF0000"/>
                </a:solidFill>
              </a:rPr>
              <a:t>0</a:t>
            </a:r>
          </a:p>
          <a:p>
            <a:r>
              <a:rPr kumimoji="1" lang="ko-KR" altLang="en-US" dirty="0">
                <a:solidFill>
                  <a:srgbClr val="FF0000"/>
                </a:solidFill>
              </a:rPr>
              <a:t>   </a:t>
            </a:r>
            <a:r>
              <a:rPr kumimoji="1" lang="en-US" altLang="ko-KR" dirty="0">
                <a:solidFill>
                  <a:srgbClr val="FF0000"/>
                </a:solidFill>
              </a:rPr>
              <a:t>1</a:t>
            </a:r>
          </a:p>
          <a:p>
            <a:r>
              <a:rPr kumimoji="1" lang="ko-KR" altLang="en-US" dirty="0">
                <a:solidFill>
                  <a:srgbClr val="FF0000"/>
                </a:solidFill>
              </a:rPr>
              <a:t>   </a:t>
            </a:r>
            <a:r>
              <a:rPr kumimoji="1" lang="en-US" altLang="ko-KR" dirty="0">
                <a:solidFill>
                  <a:srgbClr val="FF0000"/>
                </a:solidFill>
              </a:rPr>
              <a:t>0</a:t>
            </a:r>
          </a:p>
          <a:p>
            <a:r>
              <a:rPr kumimoji="1" lang="ko-KR" altLang="en-US" dirty="0">
                <a:solidFill>
                  <a:srgbClr val="FF0000"/>
                </a:solidFill>
              </a:rPr>
              <a:t>   </a:t>
            </a:r>
            <a:r>
              <a:rPr kumimoji="1" lang="en-US" altLang="ko-KR" dirty="0">
                <a:solidFill>
                  <a:srgbClr val="FF0000"/>
                </a:solidFill>
              </a:rPr>
              <a:t>1</a:t>
            </a:r>
          </a:p>
          <a:p>
            <a:r>
              <a:rPr kumimoji="1" lang="ko-KR" altLang="en-US" dirty="0">
                <a:solidFill>
                  <a:srgbClr val="FF0000"/>
                </a:solidFill>
              </a:rPr>
              <a:t>   </a:t>
            </a:r>
            <a:r>
              <a:rPr kumimoji="1" lang="en-US" altLang="ko-KR" dirty="0">
                <a:solidFill>
                  <a:srgbClr val="FF0000"/>
                </a:solidFill>
              </a:rPr>
              <a:t>1</a:t>
            </a:r>
          </a:p>
          <a:p>
            <a:r>
              <a:rPr kumimoji="1" lang="ko-KR" altLang="en-US" dirty="0">
                <a:solidFill>
                  <a:srgbClr val="FF0000"/>
                </a:solidFill>
              </a:rPr>
              <a:t>   </a:t>
            </a:r>
            <a:r>
              <a:rPr kumimoji="1" lang="en-US" altLang="ko-KR" dirty="0">
                <a:solidFill>
                  <a:srgbClr val="FF0000"/>
                </a:solidFill>
              </a:rPr>
              <a:t>0</a:t>
            </a:r>
          </a:p>
          <a:p>
            <a:r>
              <a:rPr kumimoji="1" lang="ko-KR" altLang="en-US" dirty="0">
                <a:solidFill>
                  <a:srgbClr val="FF0000"/>
                </a:solidFill>
              </a:rPr>
              <a:t>    </a:t>
            </a:r>
            <a:r>
              <a:rPr kumimoji="1" lang="en-US" altLang="ko-KR" dirty="0">
                <a:solidFill>
                  <a:srgbClr val="FF0000"/>
                </a:solidFill>
              </a:rPr>
              <a:t>.</a:t>
            </a:r>
          </a:p>
          <a:p>
            <a:r>
              <a:rPr kumimoji="1" lang="en-US" altLang="ko-KR" dirty="0">
                <a:solidFill>
                  <a:srgbClr val="FF0000"/>
                </a:solidFill>
              </a:rPr>
              <a:t>    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1EAA06D-51A7-2047-A052-5E1468DC686B}"/>
              </a:ext>
            </a:extLst>
          </p:cNvPr>
          <p:cNvSpPr txBox="1"/>
          <p:nvPr/>
        </p:nvSpPr>
        <p:spPr>
          <a:xfrm>
            <a:off x="4766154" y="3778238"/>
            <a:ext cx="408348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버튼 </a:t>
            </a:r>
            <a:r>
              <a:rPr kumimoji="1" lang="en-US" altLang="ko-KR" dirty="0"/>
              <a:t>ON : 5V(HIGH) </a:t>
            </a:r>
          </a:p>
          <a:p>
            <a:r>
              <a:rPr kumimoji="1" lang="ko-KR" altLang="en-US" dirty="0"/>
              <a:t>   </a:t>
            </a:r>
            <a:r>
              <a:rPr kumimoji="1" lang="en-US" altLang="ko-KR" dirty="0"/>
              <a:t>1</a:t>
            </a:r>
          </a:p>
          <a:p>
            <a:r>
              <a:rPr kumimoji="1" lang="ko-KR" altLang="en-US" dirty="0"/>
              <a:t>   </a:t>
            </a:r>
            <a:r>
              <a:rPr kumimoji="1" lang="en-US" altLang="ko-KR" dirty="0"/>
              <a:t>1</a:t>
            </a:r>
          </a:p>
          <a:p>
            <a:r>
              <a:rPr kumimoji="1" lang="ko-KR" altLang="en-US" dirty="0"/>
              <a:t>   </a:t>
            </a:r>
            <a:r>
              <a:rPr kumimoji="1" lang="en-US" altLang="ko-KR" dirty="0"/>
              <a:t>1</a:t>
            </a:r>
          </a:p>
          <a:p>
            <a:r>
              <a:rPr kumimoji="1" lang="ko-KR" altLang="en-US" dirty="0"/>
              <a:t>   </a:t>
            </a:r>
            <a:r>
              <a:rPr kumimoji="1" lang="en-US" altLang="ko-KR" dirty="0"/>
              <a:t>1</a:t>
            </a:r>
          </a:p>
          <a:p>
            <a:r>
              <a:rPr kumimoji="1" lang="ko-KR" altLang="en-US" dirty="0"/>
              <a:t>   </a:t>
            </a:r>
            <a:r>
              <a:rPr kumimoji="1" lang="en-US" altLang="ko-KR" dirty="0"/>
              <a:t>1</a:t>
            </a:r>
          </a:p>
          <a:p>
            <a:r>
              <a:rPr kumimoji="1" lang="ko-KR" altLang="en-US" dirty="0"/>
              <a:t>   </a:t>
            </a:r>
            <a:r>
              <a:rPr kumimoji="1" lang="en-US" altLang="ko-KR" dirty="0"/>
              <a:t>1</a:t>
            </a:r>
          </a:p>
          <a:p>
            <a:r>
              <a:rPr kumimoji="1" lang="ko-KR" altLang="en-US" dirty="0"/>
              <a:t>   </a:t>
            </a:r>
            <a:r>
              <a:rPr kumimoji="1" lang="en-US" altLang="ko-KR" dirty="0"/>
              <a:t>1</a:t>
            </a:r>
          </a:p>
          <a:p>
            <a:r>
              <a:rPr kumimoji="1" lang="en-US" altLang="ko-KR" dirty="0"/>
              <a:t>    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24741" y="6319457"/>
            <a:ext cx="6536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* 만약 스위치가 </a:t>
            </a:r>
            <a:r>
              <a:rPr lang="en-US" altLang="ko-KR" dirty="0"/>
              <a:t>GND</a:t>
            </a:r>
            <a:r>
              <a:rPr lang="ko-KR" altLang="en-US" dirty="0"/>
              <a:t>에 연결하면 버튼을 누른 경우 </a:t>
            </a:r>
            <a:r>
              <a:rPr lang="en-US" altLang="ko-KR" dirty="0"/>
              <a:t>0(LOW) </a:t>
            </a:r>
            <a:r>
              <a:rPr lang="ko-KR" altLang="en-US" dirty="0"/>
              <a:t>읽음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33961" y="214905"/>
            <a:ext cx="50577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/>
              <a:t>시리얼 모니터로 </a:t>
            </a:r>
            <a:r>
              <a:rPr lang="ko-KR" altLang="en-US" sz="2400" dirty="0" err="1"/>
              <a:t>플로팅</a:t>
            </a:r>
            <a:r>
              <a:rPr lang="ko-KR" altLang="en-US" sz="2400" dirty="0"/>
              <a:t> 현상 확인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3DCA0AF-C89A-D64E-818B-527B301A256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43" b="1484"/>
          <a:stretch/>
        </p:blipFill>
        <p:spPr>
          <a:xfrm>
            <a:off x="624741" y="856029"/>
            <a:ext cx="3496646" cy="5145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6686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2"/>
          <p:cNvSpPr txBox="1">
            <a:spLocks/>
          </p:cNvSpPr>
          <p:nvPr/>
        </p:nvSpPr>
        <p:spPr>
          <a:xfrm>
            <a:off x="121177" y="710989"/>
            <a:ext cx="8239125" cy="131812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ko-KR" altLang="en-US" dirty="0"/>
              <a:t>디지털 입력</a:t>
            </a:r>
            <a:r>
              <a:rPr lang="en-US" altLang="ko-KR" dirty="0"/>
              <a:t>(</a:t>
            </a:r>
            <a:r>
              <a:rPr lang="en-US" altLang="ko-KR" dirty="0" err="1"/>
              <a:t>digitalRead</a:t>
            </a:r>
            <a:r>
              <a:rPr lang="en-US" altLang="ko-KR" dirty="0"/>
              <a:t>) </a:t>
            </a:r>
            <a:r>
              <a:rPr lang="ko-KR" altLang="en-US" dirty="0"/>
              <a:t>값은</a:t>
            </a:r>
            <a:r>
              <a:rPr lang="en-US" altLang="ko-KR" dirty="0"/>
              <a:t>? </a:t>
            </a:r>
          </a:p>
          <a:p>
            <a:pPr lvl="2"/>
            <a:r>
              <a:rPr lang="ko-KR" altLang="en-US" dirty="0"/>
              <a:t>스위치 </a:t>
            </a:r>
            <a:r>
              <a:rPr lang="en-US" altLang="ko-KR" dirty="0"/>
              <a:t>OFF  </a:t>
            </a:r>
            <a:r>
              <a:rPr lang="ko-KR" altLang="en-US" dirty="0" err="1"/>
              <a:t>일때</a:t>
            </a:r>
            <a:r>
              <a:rPr lang="ko-KR" altLang="en-US" dirty="0"/>
              <a:t> 불규칙한 값</a:t>
            </a:r>
            <a:r>
              <a:rPr lang="en-US" altLang="ko-KR" dirty="0"/>
              <a:t>(HIGH, LOW) </a:t>
            </a:r>
            <a:r>
              <a:rPr lang="ko-KR" altLang="en-US" dirty="0"/>
              <a:t>읽음</a:t>
            </a:r>
            <a:endParaRPr lang="en-US" altLang="ko-KR" dirty="0"/>
          </a:p>
          <a:p>
            <a:pPr lvl="2"/>
            <a:r>
              <a:rPr lang="ko-KR" altLang="en-US" dirty="0"/>
              <a:t>스위치 </a:t>
            </a:r>
            <a:r>
              <a:rPr lang="en-US" altLang="ko-KR" dirty="0"/>
              <a:t>ON </a:t>
            </a:r>
            <a:r>
              <a:rPr lang="ko-KR" altLang="en-US" dirty="0" err="1"/>
              <a:t>일때</a:t>
            </a:r>
            <a:r>
              <a:rPr lang="ko-KR" altLang="en-US" dirty="0"/>
              <a:t> </a:t>
            </a:r>
            <a:r>
              <a:rPr lang="en-US" altLang="ko-KR" dirty="0"/>
              <a:t>HIGH(+5V) </a:t>
            </a:r>
            <a:r>
              <a:rPr lang="ko-KR" altLang="en-US" dirty="0"/>
              <a:t>읽음</a:t>
            </a:r>
            <a:endParaRPr lang="en-US" altLang="ko-KR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497" y="2029110"/>
            <a:ext cx="3658487" cy="3538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5908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2"/>
          <p:cNvSpPr txBox="1">
            <a:spLocks/>
          </p:cNvSpPr>
          <p:nvPr/>
        </p:nvSpPr>
        <p:spPr>
          <a:xfrm>
            <a:off x="82740" y="433323"/>
            <a:ext cx="8239125" cy="131812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ko-KR" altLang="en-US" dirty="0" err="1"/>
              <a:t>플로팅</a:t>
            </a:r>
            <a:r>
              <a:rPr lang="ko-KR" altLang="en-US" dirty="0"/>
              <a:t> 현상 해결 </a:t>
            </a:r>
            <a:endParaRPr lang="en-US" altLang="ko-KR" dirty="0"/>
          </a:p>
          <a:p>
            <a:pPr lvl="2"/>
            <a:r>
              <a:rPr lang="ko-KR" altLang="en-US" b="1" dirty="0">
                <a:solidFill>
                  <a:srgbClr val="FF0000"/>
                </a:solidFill>
              </a:rPr>
              <a:t>그러나 이 방법은 스위치 </a:t>
            </a:r>
            <a:r>
              <a:rPr lang="en-US" altLang="ko-KR" b="1" dirty="0">
                <a:solidFill>
                  <a:srgbClr val="FF0000"/>
                </a:solidFill>
              </a:rPr>
              <a:t>ON </a:t>
            </a:r>
            <a:r>
              <a:rPr lang="ko-KR" altLang="en-US" b="1" dirty="0" err="1">
                <a:solidFill>
                  <a:srgbClr val="FF0000"/>
                </a:solidFill>
              </a:rPr>
              <a:t>일때</a:t>
            </a:r>
            <a:r>
              <a:rPr lang="ko-KR" altLang="en-US" b="1" dirty="0">
                <a:solidFill>
                  <a:srgbClr val="FF0000"/>
                </a:solidFill>
              </a:rPr>
              <a:t> </a:t>
            </a:r>
            <a:r>
              <a:rPr lang="ko-KR" altLang="en-US" b="1" dirty="0" err="1">
                <a:solidFill>
                  <a:srgbClr val="FF0000"/>
                </a:solidFill>
              </a:rPr>
              <a:t>숏트</a:t>
            </a:r>
            <a:r>
              <a:rPr lang="ko-KR" altLang="en-US" b="1" dirty="0">
                <a:solidFill>
                  <a:srgbClr val="FF0000"/>
                </a:solidFill>
              </a:rPr>
              <a:t> 발생</a:t>
            </a:r>
            <a:r>
              <a:rPr lang="en-US" altLang="ko-KR" b="1" dirty="0">
                <a:solidFill>
                  <a:srgbClr val="FF0000"/>
                </a:solidFill>
              </a:rPr>
              <a:t>(</a:t>
            </a:r>
            <a:r>
              <a:rPr lang="ko-KR" altLang="en-US" b="1" dirty="0">
                <a:solidFill>
                  <a:srgbClr val="FF0000"/>
                </a:solidFill>
              </a:rPr>
              <a:t>주의</a:t>
            </a:r>
            <a:r>
              <a:rPr lang="en-US" altLang="ko-KR" b="1" dirty="0">
                <a:solidFill>
                  <a:srgbClr val="FF0000"/>
                </a:solidFill>
              </a:rPr>
              <a:t>!!!, </a:t>
            </a:r>
            <a:r>
              <a:rPr lang="ko-KR" altLang="en-US" b="1" dirty="0">
                <a:solidFill>
                  <a:srgbClr val="FF0000"/>
                </a:solidFill>
              </a:rPr>
              <a:t>절대 연결하면 안됨</a:t>
            </a:r>
            <a:r>
              <a:rPr lang="en-US" altLang="ko-KR" b="1" dirty="0">
                <a:solidFill>
                  <a:srgbClr val="FF0000"/>
                </a:solidFill>
              </a:rPr>
              <a:t>)</a:t>
            </a:r>
          </a:p>
          <a:p>
            <a:pPr lvl="2"/>
            <a:r>
              <a:rPr lang="ko-KR" altLang="en-US" dirty="0"/>
              <a:t>쇼트 방지를 위해 저항</a:t>
            </a:r>
            <a:r>
              <a:rPr lang="en-US" altLang="ko-KR" dirty="0"/>
              <a:t>(</a:t>
            </a:r>
            <a:r>
              <a:rPr lang="ko-KR" altLang="en-US" dirty="0"/>
              <a:t>풀다운</a:t>
            </a:r>
            <a:r>
              <a:rPr lang="en-US" altLang="ko-KR" dirty="0"/>
              <a:t>, </a:t>
            </a:r>
            <a:r>
              <a:rPr lang="ko-KR" altLang="en-US" dirty="0" err="1"/>
              <a:t>풀업</a:t>
            </a:r>
            <a:r>
              <a:rPr lang="en-US" altLang="ko-KR" dirty="0"/>
              <a:t>, INPUT_PULLUP)</a:t>
            </a:r>
            <a:r>
              <a:rPr lang="ko-KR" altLang="en-US" dirty="0"/>
              <a:t>이 필요</a:t>
            </a: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962" y="1994882"/>
            <a:ext cx="3365588" cy="314609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3804" y="1891754"/>
            <a:ext cx="5054506" cy="3769749"/>
          </a:xfrm>
          <a:prstGeom prst="rect">
            <a:avLst/>
          </a:prstGeom>
        </p:spPr>
      </p:pic>
      <p:sp>
        <p:nvSpPr>
          <p:cNvPr id="6" name="폭발 1 5"/>
          <p:cNvSpPr/>
          <p:nvPr/>
        </p:nvSpPr>
        <p:spPr>
          <a:xfrm>
            <a:off x="4046312" y="5008574"/>
            <a:ext cx="1835676" cy="1849426"/>
          </a:xfrm>
          <a:prstGeom prst="irregularSeal1">
            <a:avLst/>
          </a:prstGeom>
          <a:solidFill>
            <a:schemeClr val="bg1"/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>
                <a:solidFill>
                  <a:srgbClr val="C00000"/>
                </a:solidFill>
              </a:rPr>
              <a:t>위험</a:t>
            </a:r>
            <a:r>
              <a:rPr lang="ko-KR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244205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13756" y="220444"/>
            <a:ext cx="8835241" cy="898898"/>
          </a:xfrm>
        </p:spPr>
        <p:txBody>
          <a:bodyPr>
            <a:noAutofit/>
          </a:bodyPr>
          <a:lstStyle/>
          <a:p>
            <a:r>
              <a:rPr lang="ko-KR" altLang="en-US" sz="3600" dirty="0" err="1"/>
              <a:t>풀업</a:t>
            </a:r>
            <a:r>
              <a:rPr lang="en-US" altLang="ko-KR" sz="3600" dirty="0"/>
              <a:t>(PULL UP),</a:t>
            </a:r>
            <a:r>
              <a:rPr lang="ko-KR" altLang="en-US" sz="3600" dirty="0"/>
              <a:t> 풀다운</a:t>
            </a:r>
            <a:r>
              <a:rPr lang="en-US" altLang="ko-KR" sz="3600" dirty="0"/>
              <a:t>(PULL DOWN) </a:t>
            </a:r>
            <a:r>
              <a:rPr lang="ko-KR" altLang="en-US" sz="3600" dirty="0"/>
              <a:t>저항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76" y="1171896"/>
            <a:ext cx="9144000" cy="5559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0420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8237444" cy="898898"/>
          </a:xfrm>
        </p:spPr>
        <p:txBody>
          <a:bodyPr>
            <a:normAutofit/>
          </a:bodyPr>
          <a:lstStyle/>
          <a:p>
            <a:r>
              <a:rPr lang="ko-KR" altLang="en-US" dirty="0"/>
              <a:t>풀다운</a:t>
            </a:r>
            <a:r>
              <a:rPr lang="en-US" altLang="ko-KR" dirty="0"/>
              <a:t>(PULL DOWN)</a:t>
            </a:r>
            <a:r>
              <a:rPr lang="ko-KR" altLang="en-US" dirty="0"/>
              <a:t> 저항</a:t>
            </a:r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726510" y="1441574"/>
            <a:ext cx="8005113" cy="86321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저항을 </a:t>
            </a:r>
            <a:r>
              <a:rPr lang="en-US" altLang="ko-KR" dirty="0"/>
              <a:t>GND </a:t>
            </a:r>
            <a:r>
              <a:rPr lang="ko-KR" altLang="en-US" dirty="0"/>
              <a:t>쪽에 연결하여 </a:t>
            </a:r>
            <a:r>
              <a:rPr lang="ko-KR" altLang="en-US" dirty="0" err="1"/>
              <a:t>플로팅</a:t>
            </a:r>
            <a:r>
              <a:rPr lang="ko-KR" altLang="en-US" dirty="0"/>
              <a:t> 해결</a:t>
            </a:r>
            <a:endParaRPr lang="en-US" altLang="ko-KR" dirty="0"/>
          </a:p>
          <a:p>
            <a:r>
              <a:rPr lang="ko-KR" altLang="en-US" dirty="0"/>
              <a:t>스위치 </a:t>
            </a:r>
            <a:r>
              <a:rPr lang="en-US" altLang="ko-KR" dirty="0"/>
              <a:t>OFF : 0V, </a:t>
            </a:r>
            <a:r>
              <a:rPr lang="ko-KR" altLang="en-US" dirty="0"/>
              <a:t>스위치 </a:t>
            </a:r>
            <a:r>
              <a:rPr lang="en-US" altLang="ko-KR" dirty="0"/>
              <a:t>ON : 5V</a:t>
            </a:r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743" y="2855932"/>
            <a:ext cx="4071336" cy="289351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8730" y="2800816"/>
            <a:ext cx="4182443" cy="301251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803748" y="6062597"/>
            <a:ext cx="20167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스위치 </a:t>
            </a:r>
            <a:r>
              <a:rPr lang="en-US" altLang="ko-KR" dirty="0"/>
              <a:t>OFF : 0V&gt;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096000" y="6062597"/>
            <a:ext cx="20167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스위치 </a:t>
            </a:r>
            <a:r>
              <a:rPr lang="en-US" altLang="ko-KR" dirty="0"/>
              <a:t>ON : 5V&gt;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818949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7633" y="122756"/>
            <a:ext cx="8237444" cy="898898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dirty="0"/>
              <a:t>PULL</a:t>
            </a:r>
            <a:r>
              <a:rPr lang="ko-KR" altLang="en-US" sz="2800" dirty="0"/>
              <a:t> </a:t>
            </a:r>
            <a:r>
              <a:rPr lang="en-US" altLang="ko-KR" sz="2800" dirty="0"/>
              <a:t>DOWN</a:t>
            </a:r>
            <a:endParaRPr lang="ko-KR" altLang="en-US" sz="28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361" y="1214120"/>
            <a:ext cx="7928030" cy="4729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3356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7633" y="122756"/>
            <a:ext cx="8237444" cy="898898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 dirty="0"/>
              <a:t>스케치 프로그래밍</a:t>
            </a:r>
          </a:p>
        </p:txBody>
      </p:sp>
      <p:pic>
        <p:nvPicPr>
          <p:cNvPr id="5" name="그림 4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19045320-DFB2-1D42-9212-3E04FDD44C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956" y="994148"/>
            <a:ext cx="5555194" cy="5741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9055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8237444" cy="898898"/>
          </a:xfrm>
        </p:spPr>
        <p:txBody>
          <a:bodyPr>
            <a:normAutofit/>
          </a:bodyPr>
          <a:lstStyle/>
          <a:p>
            <a:r>
              <a:rPr lang="ko-KR" altLang="en-US" dirty="0" err="1"/>
              <a:t>풀업</a:t>
            </a:r>
            <a:r>
              <a:rPr lang="en-US" altLang="ko-KR" dirty="0"/>
              <a:t>(PULL</a:t>
            </a:r>
            <a:r>
              <a:rPr lang="ko-KR" altLang="en-US" dirty="0"/>
              <a:t> </a:t>
            </a:r>
            <a:r>
              <a:rPr lang="en-US" altLang="ko-KR" dirty="0"/>
              <a:t>UP)</a:t>
            </a:r>
            <a:r>
              <a:rPr lang="ko-KR" altLang="en-US" dirty="0"/>
              <a:t> 저항</a:t>
            </a:r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801666" y="1441574"/>
            <a:ext cx="7929957" cy="763007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저항을 </a:t>
            </a:r>
            <a:r>
              <a:rPr lang="en-US" altLang="ko-KR" dirty="0"/>
              <a:t>5V </a:t>
            </a:r>
            <a:r>
              <a:rPr lang="ko-KR" altLang="en-US" dirty="0"/>
              <a:t>쪽에 연결하여 </a:t>
            </a:r>
            <a:r>
              <a:rPr lang="ko-KR" altLang="en-US" dirty="0" err="1"/>
              <a:t>플로팅</a:t>
            </a:r>
            <a:r>
              <a:rPr lang="ko-KR" altLang="en-US" dirty="0"/>
              <a:t> 해결 </a:t>
            </a:r>
            <a:r>
              <a:rPr lang="en-US" altLang="ko-KR" dirty="0"/>
              <a:t>: </a:t>
            </a:r>
            <a:r>
              <a:rPr lang="ko-KR" altLang="en-US" dirty="0" err="1"/>
              <a:t>풀다운과</a:t>
            </a:r>
            <a:r>
              <a:rPr lang="ko-KR" altLang="en-US" dirty="0"/>
              <a:t> 반대</a:t>
            </a:r>
            <a:endParaRPr lang="en-US" altLang="ko-KR" dirty="0"/>
          </a:p>
          <a:p>
            <a:r>
              <a:rPr lang="ko-KR" altLang="en-US" dirty="0"/>
              <a:t>스위치 </a:t>
            </a:r>
            <a:r>
              <a:rPr lang="en-US" altLang="ko-KR" dirty="0"/>
              <a:t>OFF : 0V, </a:t>
            </a:r>
            <a:r>
              <a:rPr lang="ko-KR" altLang="en-US" dirty="0"/>
              <a:t>스위치 </a:t>
            </a:r>
            <a:r>
              <a:rPr lang="en-US" altLang="ko-KR" dirty="0"/>
              <a:t>ON : 5V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49"/>
          <a:stretch/>
        </p:blipFill>
        <p:spPr>
          <a:xfrm>
            <a:off x="223028" y="2855934"/>
            <a:ext cx="4211186" cy="260577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3743" y="2795686"/>
            <a:ext cx="4391093" cy="272202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716065" y="5837129"/>
            <a:ext cx="20167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스위치 </a:t>
            </a:r>
            <a:r>
              <a:rPr lang="en-US" altLang="ko-KR" dirty="0"/>
              <a:t>OFF : 5V&gt;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233786" y="5739488"/>
            <a:ext cx="20167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스위치 </a:t>
            </a:r>
            <a:r>
              <a:rPr lang="en-US" altLang="ko-KR" dirty="0"/>
              <a:t>OFF : 0V&gt;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48326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7633" y="122756"/>
            <a:ext cx="8237444" cy="898898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dirty="0"/>
              <a:t>PULL</a:t>
            </a:r>
            <a:r>
              <a:rPr lang="ko-KR" altLang="en-US" sz="2800" dirty="0"/>
              <a:t> </a:t>
            </a:r>
            <a:r>
              <a:rPr lang="en-US" altLang="ko-KR" sz="2800" dirty="0"/>
              <a:t>UP</a:t>
            </a:r>
            <a:endParaRPr lang="ko-KR" altLang="en-US" sz="2800" dirty="0"/>
          </a:p>
        </p:txBody>
      </p:sp>
      <p:pic>
        <p:nvPicPr>
          <p:cNvPr id="5" name="그림 4" descr="전자기기, 회로이(가) 표시된 사진&#10;&#10;자동 생성된 설명">
            <a:extLst>
              <a:ext uri="{FF2B5EF4-FFF2-40B4-BE49-F238E27FC236}">
                <a16:creationId xmlns:a16="http://schemas.microsoft.com/office/drawing/2014/main" id="{54DF8E6A-3FE1-FF4E-8B7B-F1B01B11D8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808" y="1505526"/>
            <a:ext cx="8262383" cy="4382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7683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07305" y="1825625"/>
            <a:ext cx="8417490" cy="4351338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스위치의 이해</a:t>
            </a:r>
            <a:endParaRPr lang="en-US" altLang="ko-KR" dirty="0"/>
          </a:p>
          <a:p>
            <a:r>
              <a:rPr lang="ko-KR" altLang="en-US" dirty="0"/>
              <a:t>디지털 입력</a:t>
            </a:r>
            <a:endParaRPr lang="en-US" altLang="ko-KR" dirty="0"/>
          </a:p>
          <a:p>
            <a:pPr lvl="1"/>
            <a:r>
              <a:rPr lang="en-US" altLang="ko-KR" dirty="0" err="1"/>
              <a:t>PinMode</a:t>
            </a:r>
            <a:r>
              <a:rPr lang="en-US" altLang="ko-KR" dirty="0"/>
              <a:t>(x, INPUT), </a:t>
            </a:r>
            <a:r>
              <a:rPr lang="en-US" altLang="ko-KR" dirty="0" err="1"/>
              <a:t>digitalRead</a:t>
            </a:r>
            <a:r>
              <a:rPr lang="en-US" altLang="ko-KR" dirty="0"/>
              <a:t>() </a:t>
            </a:r>
            <a:r>
              <a:rPr lang="ko-KR" altLang="en-US" dirty="0"/>
              <a:t>함수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 err="1"/>
              <a:t>플로팅</a:t>
            </a:r>
            <a:r>
              <a:rPr lang="en-US" altLang="ko-KR" dirty="0"/>
              <a:t>(floating) </a:t>
            </a:r>
            <a:r>
              <a:rPr lang="ko-KR" altLang="en-US" dirty="0"/>
              <a:t>현상</a:t>
            </a:r>
            <a:endParaRPr lang="en-US" altLang="ko-KR" dirty="0"/>
          </a:p>
          <a:p>
            <a:pPr lvl="1"/>
            <a:r>
              <a:rPr lang="ko-KR" altLang="en-US" dirty="0"/>
              <a:t>시리얼 모니터로 </a:t>
            </a:r>
            <a:r>
              <a:rPr lang="ko-KR" altLang="en-US" dirty="0" err="1"/>
              <a:t>플로팅</a:t>
            </a:r>
            <a:r>
              <a:rPr lang="ko-KR" altLang="en-US" dirty="0"/>
              <a:t> 현상 확인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풀다운</a:t>
            </a:r>
            <a:r>
              <a:rPr lang="en-US" altLang="ko-KR" dirty="0"/>
              <a:t>(</a:t>
            </a:r>
            <a:r>
              <a:rPr lang="en-US" altLang="ko-KR" dirty="0" err="1"/>
              <a:t>Pull-DOWN</a:t>
            </a:r>
            <a:r>
              <a:rPr lang="en-US" altLang="ko-KR" dirty="0"/>
              <a:t>) </a:t>
            </a:r>
            <a:r>
              <a:rPr lang="ko-KR" altLang="en-US" dirty="0"/>
              <a:t>저항</a:t>
            </a:r>
            <a:r>
              <a:rPr lang="en-US" altLang="ko-KR" dirty="0"/>
              <a:t>, </a:t>
            </a:r>
            <a:r>
              <a:rPr lang="ko-KR" altLang="en-US" dirty="0" err="1"/>
              <a:t>풀업</a:t>
            </a:r>
            <a:r>
              <a:rPr lang="en-US" altLang="ko-KR" dirty="0"/>
              <a:t>(PULL-UP) </a:t>
            </a:r>
            <a:r>
              <a:rPr lang="ko-KR" altLang="en-US" dirty="0"/>
              <a:t>저항</a:t>
            </a:r>
            <a:endParaRPr lang="en-US" altLang="ko-KR" dirty="0"/>
          </a:p>
          <a:p>
            <a:pPr>
              <a:lnSpc>
                <a:spcPct val="160000"/>
              </a:lnSpc>
            </a:pPr>
            <a:r>
              <a:rPr lang="ko-KR" altLang="en-US" dirty="0"/>
              <a:t>내부 </a:t>
            </a:r>
            <a:r>
              <a:rPr lang="ko-KR" altLang="en-US" dirty="0" err="1"/>
              <a:t>풀업</a:t>
            </a:r>
            <a:r>
              <a:rPr lang="en-US" altLang="ko-KR" dirty="0"/>
              <a:t>(INPUT_PULLUP)</a:t>
            </a:r>
            <a:r>
              <a:rPr lang="ko-KR" altLang="en-US" dirty="0"/>
              <a:t> 저항</a:t>
            </a:r>
            <a:endParaRPr lang="en-US" altLang="ko-KR" dirty="0"/>
          </a:p>
          <a:p>
            <a:pPr>
              <a:lnSpc>
                <a:spcPct val="160000"/>
              </a:lnSpc>
            </a:pPr>
            <a:r>
              <a:rPr lang="en-US" altLang="ko-KR" dirty="0"/>
              <a:t>INPUT_PULLUP</a:t>
            </a:r>
            <a:r>
              <a:rPr lang="ko-KR" altLang="en-US" dirty="0"/>
              <a:t> 저항을 이용한 </a:t>
            </a:r>
            <a:r>
              <a:rPr lang="en-US" altLang="ko-KR" dirty="0"/>
              <a:t>LED ON/OFF</a:t>
            </a:r>
            <a:r>
              <a:rPr lang="ko-KR" altLang="en-US" dirty="0"/>
              <a:t> 제작</a:t>
            </a:r>
          </a:p>
        </p:txBody>
      </p:sp>
    </p:spTree>
    <p:extLst>
      <p:ext uri="{BB962C8B-B14F-4D97-AF65-F5344CB8AC3E}">
        <p14:creationId xmlns:p14="http://schemas.microsoft.com/office/powerpoint/2010/main" val="9683697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8650" y="279907"/>
            <a:ext cx="8237444" cy="898898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 dirty="0"/>
              <a:t>스케치 프로그래밍</a:t>
            </a: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9DD91199-7197-F34E-9488-6C8174AA172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5" t="4166" r="2238" b="-2533"/>
          <a:stretch/>
        </p:blipFill>
        <p:spPr>
          <a:xfrm>
            <a:off x="2170426" y="1178805"/>
            <a:ext cx="5153891" cy="5534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6815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4179" y="179497"/>
            <a:ext cx="8237444" cy="898898"/>
          </a:xfrm>
        </p:spPr>
        <p:txBody>
          <a:bodyPr>
            <a:normAutofit/>
          </a:bodyPr>
          <a:lstStyle/>
          <a:p>
            <a:r>
              <a:rPr lang="ko-KR" altLang="en-US" dirty="0"/>
              <a:t>내부 </a:t>
            </a:r>
            <a:r>
              <a:rPr lang="ko-KR" altLang="en-US" dirty="0" err="1"/>
              <a:t>풀업</a:t>
            </a:r>
            <a:r>
              <a:rPr lang="en-US" altLang="ko-KR" dirty="0"/>
              <a:t>(INPUT_PULLUP)</a:t>
            </a:r>
            <a:r>
              <a:rPr lang="ko-KR" altLang="en-US" dirty="0"/>
              <a:t> 저항</a:t>
            </a:r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801666" y="1221568"/>
            <a:ext cx="7929957" cy="763007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err="1"/>
              <a:t>아두이노</a:t>
            </a:r>
            <a:r>
              <a:rPr lang="ko-KR" altLang="en-US" dirty="0"/>
              <a:t> 내부에 있는 </a:t>
            </a:r>
            <a:r>
              <a:rPr lang="ko-KR" altLang="en-US" dirty="0" err="1"/>
              <a:t>풀업</a:t>
            </a:r>
            <a:r>
              <a:rPr lang="ko-KR" altLang="en-US" dirty="0"/>
              <a:t> 저항을 사용</a:t>
            </a:r>
            <a:endParaRPr lang="en-US" altLang="ko-KR" dirty="0"/>
          </a:p>
          <a:p>
            <a:r>
              <a:rPr lang="ko-KR" altLang="en-US" dirty="0"/>
              <a:t>스위치 </a:t>
            </a:r>
            <a:r>
              <a:rPr lang="en-US" altLang="ko-KR" dirty="0"/>
              <a:t>OFF : 0V, </a:t>
            </a:r>
            <a:r>
              <a:rPr lang="ko-KR" altLang="en-US" dirty="0"/>
              <a:t>스위치 </a:t>
            </a:r>
            <a:r>
              <a:rPr lang="en-US" altLang="ko-KR" dirty="0"/>
              <a:t>ON : 5V(</a:t>
            </a:r>
            <a:r>
              <a:rPr lang="ko-KR" altLang="en-US" dirty="0" err="1"/>
              <a:t>풀업과</a:t>
            </a:r>
            <a:r>
              <a:rPr lang="ko-KR" altLang="en-US" dirty="0"/>
              <a:t> 동일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7678" y="2146005"/>
            <a:ext cx="6090446" cy="406875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314520" y="6371711"/>
            <a:ext cx="1949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&lt; INPUT_PULLUP&gt;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580422" y="6335486"/>
            <a:ext cx="1249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&lt; PULL UP&gt;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886331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8237444" cy="898898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dirty="0"/>
              <a:t>INPUT_PULLUP</a:t>
            </a:r>
            <a:r>
              <a:rPr lang="ko-KR" altLang="en-US" sz="2800" dirty="0"/>
              <a:t>으로 내부</a:t>
            </a:r>
            <a:r>
              <a:rPr lang="en-US" altLang="ko-KR" sz="2800" dirty="0"/>
              <a:t>LED(13</a:t>
            </a:r>
            <a:r>
              <a:rPr lang="ko-KR" altLang="en-US" sz="2800" dirty="0"/>
              <a:t>번</a:t>
            </a:r>
            <a:r>
              <a:rPr lang="en-US" altLang="ko-KR" sz="2800" dirty="0"/>
              <a:t>) ON/OFF</a:t>
            </a:r>
            <a:endParaRPr lang="ko-KR" altLang="en-US" sz="28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929" y="1544679"/>
            <a:ext cx="8519663" cy="4553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1129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8237444" cy="571307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 dirty="0"/>
              <a:t>스케치 프로그래밍</a:t>
            </a: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EEA2EC26-F7D0-C04F-BB4A-AAFBD93860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872" y="1102041"/>
            <a:ext cx="6477000" cy="565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0378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 txBox="1">
            <a:spLocks/>
          </p:cNvSpPr>
          <p:nvPr/>
        </p:nvSpPr>
        <p:spPr>
          <a:xfrm>
            <a:off x="556890" y="673044"/>
            <a:ext cx="8009594" cy="336956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70000"/>
              </a:lnSpc>
            </a:pPr>
            <a:r>
              <a:rPr lang="ko-KR" altLang="en-US" dirty="0"/>
              <a:t>실습</a:t>
            </a:r>
            <a:endParaRPr lang="en-US" altLang="ko-KR" dirty="0"/>
          </a:p>
          <a:p>
            <a:pPr lvl="1">
              <a:lnSpc>
                <a:spcPct val="170000"/>
              </a:lnSpc>
            </a:pPr>
            <a:r>
              <a:rPr lang="ko-KR" altLang="en-US" dirty="0"/>
              <a:t>실제 회로를 구성하여 </a:t>
            </a:r>
            <a:r>
              <a:rPr lang="en-US" altLang="ko-KR" dirty="0"/>
              <a:t>INPUT_PULLUP </a:t>
            </a:r>
            <a:r>
              <a:rPr lang="ko-KR" altLang="en-US" dirty="0" err="1"/>
              <a:t>푸시</a:t>
            </a:r>
            <a:r>
              <a:rPr lang="ko-KR" altLang="en-US" dirty="0"/>
              <a:t> 버튼 </a:t>
            </a:r>
            <a:r>
              <a:rPr lang="en-US" altLang="ko-KR" dirty="0"/>
              <a:t>ON/OF</a:t>
            </a:r>
            <a:r>
              <a:rPr lang="ko-KR" altLang="en-US" dirty="0"/>
              <a:t>에 따라 </a:t>
            </a:r>
            <a:r>
              <a:rPr lang="ko-KR" altLang="en-US" dirty="0" err="1"/>
              <a:t>아두이노</a:t>
            </a:r>
            <a:r>
              <a:rPr lang="ko-KR" altLang="en-US" dirty="0"/>
              <a:t> 내부 </a:t>
            </a:r>
            <a:r>
              <a:rPr lang="en-US" altLang="ko-KR" dirty="0"/>
              <a:t>LED(13</a:t>
            </a:r>
            <a:r>
              <a:rPr lang="ko-KR" altLang="en-US" dirty="0"/>
              <a:t>번</a:t>
            </a:r>
            <a:r>
              <a:rPr lang="en-US" altLang="ko-KR" dirty="0"/>
              <a:t>) OF/OFF </a:t>
            </a:r>
            <a:r>
              <a:rPr lang="ko-KR" altLang="en-US" dirty="0"/>
              <a:t>하기 </a:t>
            </a:r>
            <a:endParaRPr lang="en-US" altLang="ko-KR" dirty="0"/>
          </a:p>
          <a:p>
            <a:pPr lvl="1">
              <a:lnSpc>
                <a:spcPct val="170000"/>
              </a:lnSpc>
            </a:pPr>
            <a:r>
              <a:rPr lang="ko-KR" altLang="en-US" dirty="0"/>
              <a:t>시리얼 모니터로 </a:t>
            </a:r>
            <a:r>
              <a:rPr lang="en-US" altLang="ko-KR" dirty="0"/>
              <a:t>INPUT </a:t>
            </a:r>
            <a:r>
              <a:rPr lang="ko-KR" altLang="en-US" dirty="0"/>
              <a:t>값을 읽어 확인하기</a:t>
            </a:r>
            <a:endParaRPr lang="en-US" altLang="ko-KR" dirty="0"/>
          </a:p>
          <a:p>
            <a:pPr lvl="1">
              <a:lnSpc>
                <a:spcPct val="170000"/>
              </a:lnSpc>
            </a:pPr>
            <a:r>
              <a:rPr lang="ko-KR" altLang="en-US" dirty="0"/>
              <a:t>준비물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ko-KR" altLang="en-US" dirty="0" err="1"/>
              <a:t>브레드</a:t>
            </a:r>
            <a:r>
              <a:rPr lang="ko-KR" altLang="en-US" dirty="0"/>
              <a:t> 보드</a:t>
            </a:r>
            <a:r>
              <a:rPr lang="en-US" altLang="ko-KR" dirty="0"/>
              <a:t>,</a:t>
            </a:r>
            <a:r>
              <a:rPr lang="ko-KR" altLang="en-US" dirty="0"/>
              <a:t> 저항</a:t>
            </a:r>
            <a:r>
              <a:rPr lang="en-US" altLang="ko-KR" dirty="0"/>
              <a:t>(10K</a:t>
            </a:r>
            <a:r>
              <a:rPr lang="ko-KR" altLang="en-US" dirty="0"/>
              <a:t> </a:t>
            </a:r>
            <a:r>
              <a:rPr lang="el-GR" altLang="ko-KR" dirty="0">
                <a:latin typeface="+mj-ea"/>
              </a:rPr>
              <a:t>Ω</a:t>
            </a:r>
            <a:r>
              <a:rPr lang="en-US" altLang="ko-KR" dirty="0"/>
              <a:t>) 1</a:t>
            </a:r>
            <a:r>
              <a:rPr lang="ko-KR" altLang="en-US" dirty="0"/>
              <a:t>개</a:t>
            </a:r>
            <a:r>
              <a:rPr lang="en-US" altLang="ko-KR" dirty="0"/>
              <a:t>, LED 1</a:t>
            </a:r>
            <a:r>
              <a:rPr lang="ko-KR" altLang="en-US" dirty="0"/>
              <a:t>개 </a:t>
            </a:r>
            <a:endParaRPr lang="en-US" altLang="ko-KR" dirty="0"/>
          </a:p>
          <a:p>
            <a:pPr lvl="1">
              <a:lnSpc>
                <a:spcPct val="170000"/>
              </a:lnSpc>
            </a:pPr>
            <a:endParaRPr lang="en-US" altLang="ko-KR" dirty="0"/>
          </a:p>
          <a:p>
            <a:pPr lvl="1">
              <a:lnSpc>
                <a:spcPct val="170000"/>
              </a:lnSpc>
            </a:pPr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3" t="13231" r="6534" b="27590"/>
          <a:stretch/>
        </p:blipFill>
        <p:spPr>
          <a:xfrm>
            <a:off x="556890" y="4358866"/>
            <a:ext cx="2738517" cy="193880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09" t="11668" r="11920" b="12857"/>
          <a:stretch/>
        </p:blipFill>
        <p:spPr>
          <a:xfrm>
            <a:off x="6201417" y="4358866"/>
            <a:ext cx="2136296" cy="184255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14" t="20797" r="11745" b="15564"/>
          <a:stretch/>
        </p:blipFill>
        <p:spPr>
          <a:xfrm>
            <a:off x="3713937" y="4599499"/>
            <a:ext cx="2068950" cy="1361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073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2"/>
          <p:cNvSpPr txBox="1">
            <a:spLocks/>
          </p:cNvSpPr>
          <p:nvPr/>
        </p:nvSpPr>
        <p:spPr>
          <a:xfrm>
            <a:off x="517644" y="673043"/>
            <a:ext cx="8048840" cy="21320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70000"/>
              </a:lnSpc>
            </a:pPr>
            <a:r>
              <a:rPr lang="ko-KR" altLang="en-US" dirty="0"/>
              <a:t>실습</a:t>
            </a:r>
            <a:endParaRPr lang="en-US" altLang="ko-KR" dirty="0"/>
          </a:p>
          <a:p>
            <a:pPr lvl="1">
              <a:lnSpc>
                <a:spcPct val="170000"/>
              </a:lnSpc>
            </a:pPr>
            <a:r>
              <a:rPr lang="en-US" altLang="ko-KR" dirty="0"/>
              <a:t>INPUT_PULLUP</a:t>
            </a:r>
            <a:r>
              <a:rPr lang="ko-KR" altLang="en-US" dirty="0"/>
              <a:t>을 사용하여 </a:t>
            </a:r>
            <a:r>
              <a:rPr lang="en-US" altLang="ko-KR" dirty="0"/>
              <a:t>LED ON/OFF </a:t>
            </a:r>
            <a:r>
              <a:rPr lang="ko-KR" altLang="en-US" dirty="0"/>
              <a:t>하기</a:t>
            </a:r>
            <a:endParaRPr lang="en-US" altLang="ko-KR" dirty="0"/>
          </a:p>
          <a:p>
            <a:pPr lvl="1">
              <a:lnSpc>
                <a:spcPct val="170000"/>
              </a:lnSpc>
            </a:pPr>
            <a:r>
              <a:rPr lang="ko-KR" altLang="en-US" dirty="0"/>
              <a:t>준비물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ko-KR" altLang="en-US" dirty="0" err="1"/>
              <a:t>브레드</a:t>
            </a:r>
            <a:r>
              <a:rPr lang="ko-KR" altLang="en-US" dirty="0"/>
              <a:t> 보드</a:t>
            </a:r>
            <a:r>
              <a:rPr lang="en-US" altLang="ko-KR" dirty="0"/>
              <a:t>,</a:t>
            </a:r>
            <a:r>
              <a:rPr lang="ko-KR" altLang="en-US" dirty="0"/>
              <a:t> 저항</a:t>
            </a:r>
            <a:r>
              <a:rPr lang="en-US" altLang="ko-KR" dirty="0"/>
              <a:t>(10K</a:t>
            </a:r>
            <a:r>
              <a:rPr lang="ko-KR" altLang="en-US" dirty="0"/>
              <a:t> </a:t>
            </a:r>
            <a:r>
              <a:rPr lang="el-GR" altLang="ko-KR" dirty="0">
                <a:latin typeface="+mj-ea"/>
              </a:rPr>
              <a:t>Ω</a:t>
            </a:r>
            <a:r>
              <a:rPr lang="en-US" altLang="ko-KR" dirty="0"/>
              <a:t>) 1</a:t>
            </a:r>
            <a:r>
              <a:rPr lang="ko-KR" altLang="en-US" dirty="0"/>
              <a:t>개</a:t>
            </a:r>
            <a:r>
              <a:rPr lang="en-US" altLang="ko-KR" dirty="0"/>
              <a:t>, LED 1</a:t>
            </a:r>
            <a:r>
              <a:rPr lang="ko-KR" altLang="en-US" dirty="0"/>
              <a:t>개 </a:t>
            </a:r>
            <a:endParaRPr lang="en-US" altLang="ko-KR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3" t="13231" r="6534" b="27590"/>
          <a:stretch/>
        </p:blipFill>
        <p:spPr>
          <a:xfrm>
            <a:off x="160134" y="3580501"/>
            <a:ext cx="2738517" cy="193880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09" t="11668" r="11920" b="12857"/>
          <a:stretch/>
        </p:blipFill>
        <p:spPr>
          <a:xfrm>
            <a:off x="5576607" y="3681652"/>
            <a:ext cx="1873251" cy="161567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5637" y="3523061"/>
            <a:ext cx="1768363" cy="193286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14" t="20797" r="11745" b="15564"/>
          <a:stretch/>
        </p:blipFill>
        <p:spPr>
          <a:xfrm>
            <a:off x="3278199" y="3808847"/>
            <a:ext cx="2068950" cy="1361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0070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8237444" cy="898898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dirty="0"/>
              <a:t>Fritzing</a:t>
            </a:r>
            <a:endParaRPr lang="ko-KR" altLang="en-US" sz="28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41"/>
          <a:stretch/>
        </p:blipFill>
        <p:spPr>
          <a:xfrm>
            <a:off x="374267" y="1539737"/>
            <a:ext cx="7860393" cy="4166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8967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8237444" cy="898898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 dirty="0"/>
              <a:t>스케치 프로그래밍</a:t>
            </a: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323B853A-A32E-0C42-A68E-31658A3D76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636" y="1264025"/>
            <a:ext cx="5233307" cy="5550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8935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8237444" cy="898898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 dirty="0"/>
              <a:t>실제 회로 작동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5" t="3969" r="91" b="2747"/>
          <a:stretch/>
        </p:blipFill>
        <p:spPr>
          <a:xfrm>
            <a:off x="563767" y="1231221"/>
            <a:ext cx="7961452" cy="5626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2524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673099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스위치의 이해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628649" y="1143001"/>
            <a:ext cx="8239125" cy="13335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97" t="22929" r="8348" b="15548"/>
          <a:stretch/>
        </p:blipFill>
        <p:spPr>
          <a:xfrm>
            <a:off x="1704913" y="2401038"/>
            <a:ext cx="5863959" cy="3516016"/>
          </a:xfrm>
          <a:prstGeom prst="rect">
            <a:avLst/>
          </a:prstGeom>
        </p:spPr>
      </p:pic>
      <p:sp>
        <p:nvSpPr>
          <p:cNvPr id="8" name="내용 개체 틀 2"/>
          <p:cNvSpPr txBox="1">
            <a:spLocks/>
          </p:cNvSpPr>
          <p:nvPr/>
        </p:nvSpPr>
        <p:spPr>
          <a:xfrm>
            <a:off x="628650" y="1374016"/>
            <a:ext cx="7886700" cy="102702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스위치 </a:t>
            </a:r>
            <a:r>
              <a:rPr lang="en-US" altLang="ko-KR" dirty="0"/>
              <a:t>: </a:t>
            </a:r>
            <a:r>
              <a:rPr lang="ko-KR" altLang="en-US" dirty="0" err="1"/>
              <a:t>푸시</a:t>
            </a:r>
            <a:r>
              <a:rPr lang="ko-KR" altLang="en-US" dirty="0"/>
              <a:t> 버튼</a:t>
            </a:r>
            <a:endParaRPr lang="en-US" altLang="ko-KR" dirty="0"/>
          </a:p>
          <a:p>
            <a:pPr lvl="1"/>
            <a:r>
              <a:rPr lang="ko-KR" altLang="en-US" dirty="0" err="1"/>
              <a:t>텍트</a:t>
            </a:r>
            <a:r>
              <a:rPr lang="ko-KR" altLang="en-US" dirty="0"/>
              <a:t> 스위치</a:t>
            </a:r>
          </a:p>
        </p:txBody>
      </p:sp>
    </p:spTree>
    <p:extLst>
      <p:ext uri="{BB962C8B-B14F-4D97-AF65-F5344CB8AC3E}">
        <p14:creationId xmlns:p14="http://schemas.microsoft.com/office/powerpoint/2010/main" val="18895360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673099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스위치의 회로 및 원리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628649" y="1143001"/>
            <a:ext cx="8239125" cy="13335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628649" y="1296240"/>
            <a:ext cx="8084697" cy="102702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버튼을 누르지 않을 경우 </a:t>
            </a:r>
            <a:r>
              <a:rPr lang="en-US" altLang="ko-KR" dirty="0"/>
              <a:t>: (1-2</a:t>
            </a:r>
            <a:r>
              <a:rPr lang="ko-KR" altLang="en-US" dirty="0"/>
              <a:t>번</a:t>
            </a:r>
            <a:r>
              <a:rPr lang="en-US" altLang="ko-KR" dirty="0"/>
              <a:t>), (3-4</a:t>
            </a:r>
            <a:r>
              <a:rPr lang="ko-KR" altLang="en-US" dirty="0"/>
              <a:t>번</a:t>
            </a:r>
            <a:r>
              <a:rPr lang="en-US" altLang="ko-KR" dirty="0"/>
              <a:t>)</a:t>
            </a:r>
            <a:r>
              <a:rPr lang="ko-KR" altLang="en-US" dirty="0"/>
              <a:t> 연결</a:t>
            </a:r>
            <a:endParaRPr lang="en-US" altLang="ko-KR" dirty="0"/>
          </a:p>
          <a:p>
            <a:r>
              <a:rPr lang="ko-KR" altLang="en-US" dirty="0"/>
              <a:t>버튼을 누를 경우 </a:t>
            </a:r>
            <a:r>
              <a:rPr lang="en-US" altLang="ko-KR" dirty="0"/>
              <a:t>: 4</a:t>
            </a:r>
            <a:r>
              <a:rPr lang="ko-KR" altLang="en-US" dirty="0"/>
              <a:t>개의 다리가 모두 연결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516" y="2857780"/>
            <a:ext cx="5566099" cy="3047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7229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673099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스위치 </a:t>
            </a:r>
            <a:r>
              <a:rPr lang="ko-KR" altLang="en-US" dirty="0" err="1"/>
              <a:t>브레드보드</a:t>
            </a:r>
            <a:r>
              <a:rPr lang="ko-KR" altLang="en-US" dirty="0"/>
              <a:t> 꼽기</a:t>
            </a:r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628649" y="1143001"/>
            <a:ext cx="8239125" cy="13335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11" b="700"/>
          <a:stretch/>
        </p:blipFill>
        <p:spPr>
          <a:xfrm>
            <a:off x="1553792" y="1577102"/>
            <a:ext cx="6153293" cy="4469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5765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내용 개체 틀 2"/>
          <p:cNvSpPr txBox="1">
            <a:spLocks/>
          </p:cNvSpPr>
          <p:nvPr/>
        </p:nvSpPr>
        <p:spPr>
          <a:xfrm>
            <a:off x="628650" y="701675"/>
            <a:ext cx="8239125" cy="13335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/>
          </a:p>
          <a:p>
            <a:r>
              <a:rPr lang="en-US" altLang="ko-KR" dirty="0"/>
              <a:t>GND(0: LOW)  </a:t>
            </a:r>
            <a:r>
              <a:rPr lang="ko-KR" altLang="en-US" dirty="0"/>
              <a:t>읽기  </a:t>
            </a:r>
            <a:r>
              <a:rPr lang="en-US" altLang="ko-KR" dirty="0"/>
              <a:t> </a:t>
            </a:r>
          </a:p>
          <a:p>
            <a:pPr lvl="1"/>
            <a:r>
              <a:rPr lang="en-US" altLang="ko-KR" dirty="0" err="1"/>
              <a:t>pinMode</a:t>
            </a:r>
            <a:r>
              <a:rPr lang="en-US" altLang="ko-KR" dirty="0"/>
              <a:t>(7, INPUT)</a:t>
            </a:r>
          </a:p>
          <a:p>
            <a:pPr lvl="1"/>
            <a:r>
              <a:rPr lang="en-US" altLang="ko-KR" dirty="0" err="1"/>
              <a:t>digitalRead</a:t>
            </a:r>
            <a:r>
              <a:rPr lang="en-US" altLang="ko-KR" dirty="0"/>
              <a:t>(7)</a:t>
            </a:r>
          </a:p>
          <a:p>
            <a:pPr lvl="1"/>
            <a:endParaRPr lang="ko-KR" altLang="en-US" dirty="0"/>
          </a:p>
        </p:txBody>
      </p:sp>
      <p:pic>
        <p:nvPicPr>
          <p:cNvPr id="18" name="그림 17" descr="전자기기, 회로이(가) 표시된 사진&#10;&#10;자동 생성된 설명">
            <a:extLst>
              <a:ext uri="{FF2B5EF4-FFF2-40B4-BE49-F238E27FC236}">
                <a16:creationId xmlns:a16="http://schemas.microsoft.com/office/drawing/2014/main" id="{D7BDF426-0F3C-494A-8C9F-2D3B68D6B9D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4" r="1" b="53148"/>
          <a:stretch/>
        </p:blipFill>
        <p:spPr>
          <a:xfrm>
            <a:off x="1683276" y="2787457"/>
            <a:ext cx="5232733" cy="3783502"/>
          </a:xfrm>
          <a:prstGeom prst="rect">
            <a:avLst/>
          </a:prstGeom>
        </p:spPr>
      </p:pic>
      <p:sp>
        <p:nvSpPr>
          <p:cNvPr id="4" name="제목 1"/>
          <p:cNvSpPr txBox="1">
            <a:spLocks/>
          </p:cNvSpPr>
          <p:nvPr/>
        </p:nvSpPr>
        <p:spPr>
          <a:xfrm>
            <a:off x="628650" y="365126"/>
            <a:ext cx="7886700" cy="6730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/>
              <a:t>디지털 입력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367065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내용 개체 틀 2"/>
          <p:cNvSpPr txBox="1">
            <a:spLocks/>
          </p:cNvSpPr>
          <p:nvPr/>
        </p:nvSpPr>
        <p:spPr>
          <a:xfrm>
            <a:off x="-262339" y="310263"/>
            <a:ext cx="8239125" cy="92739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ko-KR" altLang="en-US" dirty="0"/>
              <a:t>스케치</a:t>
            </a:r>
            <a:r>
              <a:rPr lang="en-US" altLang="ko-KR" dirty="0"/>
              <a:t>, </a:t>
            </a:r>
            <a:r>
              <a:rPr lang="ko-KR" altLang="en-US" dirty="0"/>
              <a:t>시리얼 모니터 확인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308" b="53976"/>
          <a:stretch/>
        </p:blipFill>
        <p:spPr>
          <a:xfrm>
            <a:off x="565332" y="1077256"/>
            <a:ext cx="7411454" cy="5229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895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내용 개체 틀 2"/>
          <p:cNvSpPr txBox="1">
            <a:spLocks/>
          </p:cNvSpPr>
          <p:nvPr/>
        </p:nvSpPr>
        <p:spPr>
          <a:xfrm>
            <a:off x="401541" y="304000"/>
            <a:ext cx="8239125" cy="13335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5V(1: HIGH) </a:t>
            </a:r>
            <a:r>
              <a:rPr lang="ko-KR" altLang="en-US" dirty="0"/>
              <a:t>읽기 </a:t>
            </a:r>
            <a:endParaRPr lang="en-US" altLang="ko-KR" dirty="0"/>
          </a:p>
          <a:p>
            <a:pPr lvl="1"/>
            <a:r>
              <a:rPr lang="en-US" altLang="ko-KR" dirty="0" err="1"/>
              <a:t>pinMode</a:t>
            </a:r>
            <a:r>
              <a:rPr lang="en-US" altLang="ko-KR" dirty="0"/>
              <a:t>(7, INPUT), </a:t>
            </a:r>
          </a:p>
          <a:p>
            <a:pPr lvl="1"/>
            <a:r>
              <a:rPr lang="en-US" altLang="ko-KR" dirty="0" err="1"/>
              <a:t>digitalRead</a:t>
            </a:r>
            <a:r>
              <a:rPr lang="en-US" altLang="ko-KR" dirty="0"/>
              <a:t>(7)</a:t>
            </a:r>
          </a:p>
          <a:p>
            <a:pPr lvl="1"/>
            <a:endParaRPr lang="ko-KR" altLang="en-US" dirty="0"/>
          </a:p>
        </p:txBody>
      </p:sp>
      <p:pic>
        <p:nvPicPr>
          <p:cNvPr id="3" name="그림 2" descr="전자기기, 회로이(가) 표시된 사진&#10;&#10;자동 생성된 설명">
            <a:extLst>
              <a:ext uri="{FF2B5EF4-FFF2-40B4-BE49-F238E27FC236}">
                <a16:creationId xmlns:a16="http://schemas.microsoft.com/office/drawing/2014/main" id="{BD1E7784-0FC5-4241-BC94-8AE6CE466EE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229" r="-393" b="721"/>
          <a:stretch/>
        </p:blipFill>
        <p:spPr>
          <a:xfrm>
            <a:off x="1473771" y="1781549"/>
            <a:ext cx="5487861" cy="4486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6932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2"/>
          <p:cNvSpPr txBox="1">
            <a:spLocks/>
          </p:cNvSpPr>
          <p:nvPr/>
        </p:nvSpPr>
        <p:spPr>
          <a:xfrm>
            <a:off x="-205971" y="391682"/>
            <a:ext cx="8239125" cy="92739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ko-KR" altLang="en-US" dirty="0"/>
              <a:t>스케치</a:t>
            </a:r>
            <a:r>
              <a:rPr lang="en-US" altLang="ko-KR" dirty="0"/>
              <a:t>, </a:t>
            </a:r>
            <a:r>
              <a:rPr lang="ko-KR" altLang="en-US" dirty="0"/>
              <a:t>시리얼 모니터 확인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677" b="56115"/>
          <a:stretch/>
        </p:blipFill>
        <p:spPr>
          <a:xfrm>
            <a:off x="484805" y="1174695"/>
            <a:ext cx="8182779" cy="5136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5434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15139</TotalTime>
  <Words>533</Words>
  <Application>Microsoft Macintosh PowerPoint</Application>
  <PresentationFormat>화면 슬라이드 쇼(4:3)</PresentationFormat>
  <Paragraphs>93</Paragraphs>
  <Slides>28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3" baseType="lpstr">
      <vt:lpstr>맑은 고딕</vt:lpstr>
      <vt:lpstr>Arial</vt:lpstr>
      <vt:lpstr>Calibri</vt:lpstr>
      <vt:lpstr>Calibri Light</vt:lpstr>
      <vt:lpstr>Office 테마</vt:lpstr>
      <vt:lpstr>사물인터넷(IoT)  프로그래밍 기초</vt:lpstr>
      <vt:lpstr>목차</vt:lpstr>
      <vt:lpstr>스위치의 이해 </vt:lpstr>
      <vt:lpstr>스위치의 회로 및 원리 </vt:lpstr>
      <vt:lpstr>스위치 브레드보드 꼽기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풀업(PULL UP), 풀다운(PULL DOWN) 저항</vt:lpstr>
      <vt:lpstr>풀다운(PULL DOWN) 저항</vt:lpstr>
      <vt:lpstr>PULL DOWN</vt:lpstr>
      <vt:lpstr>스케치 프로그래밍</vt:lpstr>
      <vt:lpstr>풀업(PULL UP) 저항</vt:lpstr>
      <vt:lpstr>PULL UP</vt:lpstr>
      <vt:lpstr>스케치 프로그래밍</vt:lpstr>
      <vt:lpstr>내부 풀업(INPUT_PULLUP) 저항</vt:lpstr>
      <vt:lpstr>INPUT_PULLUP으로 내부LED(13번) ON/OFF</vt:lpstr>
      <vt:lpstr>스케치 프로그래밍</vt:lpstr>
      <vt:lpstr>PowerPoint 프레젠테이션</vt:lpstr>
      <vt:lpstr>PowerPoint 프레젠테이션</vt:lpstr>
      <vt:lpstr>Fritzing</vt:lpstr>
      <vt:lpstr>스케치 프로그래밍</vt:lpstr>
      <vt:lpstr>실제 회로 작동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사물인터넷(IoT)</dc:title>
  <dc:creator>Windows 사용자</dc:creator>
  <cp:lastModifiedBy>김종현</cp:lastModifiedBy>
  <cp:revision>208</cp:revision>
  <cp:lastPrinted>2019-03-22T07:19:52Z</cp:lastPrinted>
  <dcterms:created xsi:type="dcterms:W3CDTF">2019-02-21T14:11:08Z</dcterms:created>
  <dcterms:modified xsi:type="dcterms:W3CDTF">2019-03-25T08:59:26Z</dcterms:modified>
</cp:coreProperties>
</file>